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sldIdLst>
    <p:sldId id="303" r:id="rId2"/>
    <p:sldId id="316" r:id="rId3"/>
    <p:sldId id="317" r:id="rId4"/>
    <p:sldId id="319" r:id="rId5"/>
    <p:sldId id="321" r:id="rId6"/>
    <p:sldId id="322" r:id="rId7"/>
    <p:sldId id="330" r:id="rId8"/>
    <p:sldId id="331" r:id="rId9"/>
    <p:sldId id="328" r:id="rId10"/>
    <p:sldId id="310" r:id="rId11"/>
    <p:sldId id="326" r:id="rId12"/>
    <p:sldId id="32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CC"/>
    <a:srgbClr val="00FF00"/>
    <a:srgbClr val="3333CC"/>
    <a:srgbClr val="9900CC"/>
    <a:srgbClr val="FF0066"/>
    <a:srgbClr val="FF33CC"/>
    <a:srgbClr val="00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7" autoAdjust="0"/>
    <p:restoredTop sz="94399" autoAdjust="0"/>
  </p:normalViewPr>
  <p:slideViewPr>
    <p:cSldViewPr>
      <p:cViewPr>
        <p:scale>
          <a:sx n="66" d="100"/>
          <a:sy n="6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171F11A1-111E-43F1-90F0-618178DF4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D6B0-9764-4D72-BCF9-F43169C1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1634-C443-4B21-9A55-D4309918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53DD-F6ED-4FEA-B839-12CF89835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53FC-6336-4344-B4FF-CFF4E01FB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72F8-E5DB-45FD-B92F-58D45B95C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BE7D-8213-4198-A778-1A691B22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8309-45D5-4CFF-AF8A-4482376A6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599E-33C8-4BDB-83D5-0B89E7CA8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29A6-3B03-4DE2-998C-64504213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3FD6-AD3B-4BAE-8879-C0994878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F04F-548A-4C24-BB7F-F34B9488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9FFFBCE1-3E87-46F6-A469-DE7D51181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6" name="AutoShape 14"/>
          <p:cNvSpPr>
            <a:spLocks noChangeArrowheads="1"/>
          </p:cNvSpPr>
          <p:nvPr/>
        </p:nvSpPr>
        <p:spPr bwMode="auto">
          <a:xfrm>
            <a:off x="2438400" y="228600"/>
            <a:ext cx="5029200" cy="1905000"/>
          </a:xfrm>
          <a:prstGeom prst="cloudCallout">
            <a:avLst>
              <a:gd name="adj1" fmla="val -85889"/>
              <a:gd name="adj2" fmla="val 183333"/>
            </a:avLst>
          </a:prstGeom>
          <a:solidFill>
            <a:srgbClr val="FFFF66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u="none">
              <a:solidFill>
                <a:schemeClr val="tx1"/>
              </a:solidFill>
              <a:effectLst/>
            </a:endParaRPr>
          </a:p>
        </p:txBody>
      </p:sp>
      <p:sp>
        <p:nvSpPr>
          <p:cNvPr id="300045" name="WordArt 13"/>
          <p:cNvSpPr>
            <a:spLocks noChangeArrowheads="1" noChangeShapeType="1" noTextEdit="1"/>
          </p:cNvSpPr>
          <p:nvPr/>
        </p:nvSpPr>
        <p:spPr bwMode="auto">
          <a:xfrm>
            <a:off x="3505200" y="762000"/>
            <a:ext cx="2881313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1905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</a:rPr>
              <a:t>ĐỐ VUI</a:t>
            </a:r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1676400" y="2209800"/>
            <a:ext cx="6858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none">
                <a:solidFill>
                  <a:srgbClr val="FF0000"/>
                </a:solidFill>
                <a:effectLst/>
              </a:rPr>
              <a:t>       Cây g</a:t>
            </a:r>
            <a:r>
              <a:rPr lang="en-US" sz="3000" b="1" u="none">
                <a:solidFill>
                  <a:srgbClr val="FF0000"/>
                </a:solidFill>
                <a:effectLst/>
                <a:latin typeface="Times New Roman" pitchFamily="18" charset="0"/>
              </a:rPr>
              <a:t>ì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 mọc ở sân tr</a:t>
            </a:r>
            <a:r>
              <a:rPr lang="vi-VN" sz="3000" b="1" u="none">
                <a:solidFill>
                  <a:srgbClr val="FF0000"/>
                </a:solidFill>
                <a:effectLst/>
              </a:rPr>
              <a:t>ư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ờng?</a:t>
            </a:r>
          </a:p>
          <a:p>
            <a:pPr>
              <a:spcBef>
                <a:spcPct val="50000"/>
              </a:spcBef>
            </a:pPr>
            <a:r>
              <a:rPr lang="en-US" sz="3000" b="1" u="none">
                <a:solidFill>
                  <a:srgbClr val="FF0000"/>
                </a:solidFill>
                <a:effectLst/>
              </a:rPr>
              <a:t>Cùng em </a:t>
            </a:r>
            <a:r>
              <a:rPr lang="en-US" sz="3000" b="1" u="none">
                <a:solidFill>
                  <a:srgbClr val="FF0000"/>
                </a:solidFill>
                <a:effectLst/>
                <a:latin typeface="Times New Roman" pitchFamily="18" charset="0"/>
              </a:rPr>
              <a:t>n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ăm tháng thân th</a:t>
            </a:r>
            <a:r>
              <a:rPr lang="vi-VN" sz="3000" b="1" u="none">
                <a:solidFill>
                  <a:srgbClr val="FF0000"/>
                </a:solidFill>
                <a:effectLst/>
              </a:rPr>
              <a:t>ươ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ng bạn bè</a:t>
            </a:r>
          </a:p>
          <a:p>
            <a:pPr>
              <a:spcBef>
                <a:spcPct val="50000"/>
              </a:spcBef>
            </a:pPr>
            <a:r>
              <a:rPr lang="en-US" sz="3000" b="1" u="none">
                <a:solidFill>
                  <a:srgbClr val="FF0000"/>
                </a:solidFill>
                <a:effectLst/>
              </a:rPr>
              <a:t>       Nấp trong tán lá tiếng ve</a:t>
            </a:r>
          </a:p>
          <a:p>
            <a:pPr>
              <a:spcBef>
                <a:spcPct val="50000"/>
              </a:spcBef>
            </a:pPr>
            <a:r>
              <a:rPr lang="en-US" sz="3000" b="1" u="none">
                <a:solidFill>
                  <a:srgbClr val="FF0000"/>
                </a:solidFill>
                <a:effectLst/>
              </a:rPr>
              <a:t>Sắc hoa </a:t>
            </a:r>
            <a:r>
              <a:rPr lang="vi-VN" sz="3000" b="1" u="none">
                <a:solidFill>
                  <a:srgbClr val="FF0000"/>
                </a:solidFill>
                <a:effectLst/>
              </a:rPr>
              <a:t>đ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ỏ rực gọi hè </a:t>
            </a:r>
            <a:r>
              <a:rPr lang="vi-VN" sz="3000" b="1" u="none">
                <a:solidFill>
                  <a:srgbClr val="FF0000"/>
                </a:solidFill>
                <a:effectLst/>
              </a:rPr>
              <a:t>đ</a:t>
            </a:r>
            <a:r>
              <a:rPr lang="en-US" sz="3000" b="1" u="none">
                <a:solidFill>
                  <a:srgbClr val="FF0000"/>
                </a:solidFill>
                <a:effectLst/>
              </a:rPr>
              <a:t>ến mau.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6" grpId="0" animBg="1"/>
      <p:bldP spid="3000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phượng tí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772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762000" y="586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9900CC"/>
                </a:solidFill>
                <a:effectLst/>
              </a:rPr>
              <a:t>Ph</a:t>
            </a:r>
            <a:r>
              <a:rPr lang="vi-VN" sz="2800" b="1" u="none">
                <a:solidFill>
                  <a:srgbClr val="9900CC"/>
                </a:solidFill>
                <a:effectLst/>
              </a:rPr>
              <a:t>ư</a:t>
            </a:r>
            <a:r>
              <a:rPr lang="en-US" sz="2800" b="1" u="none">
                <a:solidFill>
                  <a:srgbClr val="9900CC"/>
                </a:solidFill>
                <a:effectLst/>
              </a:rPr>
              <a:t>ợng tím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hượng và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153400" cy="5969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>
                <a:solidFill>
                  <a:srgbClr val="FFFF00"/>
                </a:solidFill>
                <a:effectLst/>
              </a:rPr>
              <a:t>Ph</a:t>
            </a:r>
            <a:r>
              <a:rPr lang="vi-VN" sz="2800" u="none">
                <a:solidFill>
                  <a:srgbClr val="FFFF00"/>
                </a:solidFill>
                <a:effectLst/>
              </a:rPr>
              <a:t>ư</a:t>
            </a:r>
            <a:r>
              <a:rPr lang="en-US" sz="2800" u="none">
                <a:solidFill>
                  <a:srgbClr val="FFFF00"/>
                </a:solidFill>
                <a:effectLst/>
              </a:rPr>
              <a:t>ợng vàng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374789" name="WordArt 5"/>
          <p:cNvSpPr>
            <a:spLocks noChangeArrowheads="1" noChangeShapeType="1" noTextEdit="1"/>
          </p:cNvSpPr>
          <p:nvPr/>
        </p:nvSpPr>
        <p:spPr bwMode="auto">
          <a:xfrm>
            <a:off x="908050" y="3038475"/>
            <a:ext cx="18351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Luyện đọc:</a:t>
            </a:r>
            <a:endParaRPr lang="en-US" sz="32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Times New Roman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3803650" y="2895600"/>
            <a:ext cx="0" cy="3429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32702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38798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4641850" y="2895600"/>
            <a:ext cx="6350" cy="33528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4794" name="WordArt 10"/>
          <p:cNvSpPr>
            <a:spLocks noChangeArrowheads="1" noChangeShapeType="1" noTextEdit="1"/>
          </p:cNvSpPr>
          <p:nvPr/>
        </p:nvSpPr>
        <p:spPr bwMode="auto">
          <a:xfrm>
            <a:off x="5175250" y="3048000"/>
            <a:ext cx="21399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Tìm hiểu bài:</a:t>
            </a:r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831850" y="3886200"/>
            <a:ext cx="2374900" cy="1600200"/>
          </a:xfrm>
          <a:prstGeom prst="cloudCallout">
            <a:avLst>
              <a:gd name="adj1" fmla="val -43181"/>
              <a:gd name="adj2" fmla="val 70042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 u="none">
              <a:effectLst/>
            </a:endParaRP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718050" y="3521075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1: Số lượng hoa phượng rất lớn.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4724400" y="4359275"/>
            <a:ext cx="4121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2: Vẻ đẹp đặc sắc của hoa phượng.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457200" y="3276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Mát rượi, nỗi niềm, xanh um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533400" y="4495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Hoà nhịp, chói lọi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533400" y="5257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Phần tử,</a:t>
            </a: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533400" y="594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Tin thắm</a:t>
            </a:r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2209800" y="52578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vô tâm</a:t>
            </a:r>
          </a:p>
        </p:txBody>
      </p:sp>
      <p:sp>
        <p:nvSpPr>
          <p:cNvPr id="374803" name="WordArt 19"/>
          <p:cNvSpPr>
            <a:spLocks noChangeArrowheads="1" noChangeShapeType="1" noTextEdit="1"/>
          </p:cNvSpPr>
          <p:nvPr/>
        </p:nvSpPr>
        <p:spPr bwMode="auto">
          <a:xfrm>
            <a:off x="304800" y="2266950"/>
            <a:ext cx="1143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Nội dung: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1524000" y="2000250"/>
            <a:ext cx="7162800" cy="92392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Tả vẻ đẹp độc đ</a:t>
            </a:r>
            <a:r>
              <a:rPr lang="en-US" sz="27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á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o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của hoa phượng, loài hoa gắn với những kỉ niệm và niềm vui của họ</a:t>
            </a:r>
            <a:r>
              <a:rPr lang="en-US" sz="26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trũ.</a:t>
            </a:r>
          </a:p>
        </p:txBody>
      </p:sp>
      <p:grpSp>
        <p:nvGrpSpPr>
          <p:cNvPr id="13332" name="Group 21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7480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13334" name="Text Box 23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828800"/>
            <a:ext cx="7467600" cy="4572000"/>
            <a:chOff x="192" y="1488"/>
            <a:chExt cx="5568" cy="2802"/>
          </a:xfrm>
        </p:grpSpPr>
        <p:pic>
          <p:nvPicPr>
            <p:cNvPr id="3080" name="Picture 15" descr="Hoa hoc tr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88"/>
              <a:ext cx="5568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16"/>
            <p:cNvSpPr txBox="1">
              <a:spLocks noChangeArrowheads="1"/>
            </p:cNvSpPr>
            <p:nvPr/>
          </p:nvSpPr>
          <p:spPr bwMode="auto">
            <a:xfrm>
              <a:off x="1824" y="1536"/>
              <a:ext cx="2258" cy="3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 u="none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4203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3079" name="Text Box 21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361478" name="WordArt 6"/>
          <p:cNvSpPr>
            <a:spLocks noChangeArrowheads="1" noChangeShapeType="1" noTextEdit="1"/>
          </p:cNvSpPr>
          <p:nvPr/>
        </p:nvSpPr>
        <p:spPr bwMode="auto">
          <a:xfrm>
            <a:off x="1285875" y="2124075"/>
            <a:ext cx="1685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Luyện đọc</a:t>
            </a:r>
            <a:endParaRPr lang="en-US" sz="32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Times New Roman"/>
            </a:endParaRPr>
          </a:p>
        </p:txBody>
      </p:sp>
      <p:sp>
        <p:nvSpPr>
          <p:cNvPr id="361479" name="Line 7"/>
          <p:cNvSpPr>
            <a:spLocks noChangeShapeType="1"/>
          </p:cNvSpPr>
          <p:nvPr/>
        </p:nvSpPr>
        <p:spPr bwMode="auto">
          <a:xfrm>
            <a:off x="3810000" y="2124075"/>
            <a:ext cx="0" cy="3429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>
            <a:off x="3276600" y="2200275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3886200" y="2200275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>
            <a:off x="4648200" y="2428875"/>
            <a:ext cx="0" cy="39624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1483" name="WordArt 11"/>
          <p:cNvSpPr>
            <a:spLocks noChangeArrowheads="1" noChangeShapeType="1" noTextEdit="1"/>
          </p:cNvSpPr>
          <p:nvPr/>
        </p:nvSpPr>
        <p:spPr bwMode="auto">
          <a:xfrm>
            <a:off x="5476875" y="2057400"/>
            <a:ext cx="2066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Tìm hiểu bài</a:t>
            </a:r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>
            <a:off x="838200" y="3114675"/>
            <a:ext cx="2590800" cy="16002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 u="none">
              <a:effectLst/>
            </a:endParaRP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457200" y="26670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Mát rượi, nỗi niềm, xanh um</a:t>
            </a:r>
          </a:p>
        </p:txBody>
      </p:sp>
      <p:sp>
        <p:nvSpPr>
          <p:cNvPr id="361487" name="Text Box 15"/>
          <p:cNvSpPr txBox="1">
            <a:spLocks noChangeArrowheads="1"/>
          </p:cNvSpPr>
          <p:nvPr/>
        </p:nvSpPr>
        <p:spPr bwMode="auto">
          <a:xfrm>
            <a:off x="533400" y="38862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Hoà nhịp, chói lọi</a:t>
            </a:r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Phần tử,</a:t>
            </a: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2209800" y="4648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vô tâm</a:t>
            </a: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533400" y="5334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Tin thắm</a:t>
            </a:r>
          </a:p>
        </p:txBody>
      </p:sp>
      <p:grpSp>
        <p:nvGrpSpPr>
          <p:cNvPr id="4112" name="Group 22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614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4115" name="Text Box 21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  <p:sp>
        <p:nvSpPr>
          <p:cNvPr id="361495" name="Text Box 23"/>
          <p:cNvSpPr txBox="1">
            <a:spLocks noChangeArrowheads="1"/>
          </p:cNvSpPr>
          <p:nvPr/>
        </p:nvSpPr>
        <p:spPr bwMode="auto">
          <a:xfrm>
            <a:off x="4718050" y="2895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1: Số lượng hoa phượng rất lớn.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6" grpId="0"/>
      <p:bldP spid="361487" grpId="0"/>
      <p:bldP spid="361488" grpId="0"/>
      <p:bldP spid="361489" grpId="0"/>
      <p:bldP spid="361490" grpId="0"/>
      <p:bldP spid="361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363526" name="AutoShape 6"/>
          <p:cNvSpPr>
            <a:spLocks noChangeArrowheads="1"/>
          </p:cNvSpPr>
          <p:nvPr/>
        </p:nvSpPr>
        <p:spPr bwMode="auto">
          <a:xfrm>
            <a:off x="609600" y="4953000"/>
            <a:ext cx="7620000" cy="14668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chemeClr val="tx1"/>
                </a:solidFill>
                <a:effectLst/>
              </a:rPr>
              <a:t>Phượng là cây rất gần gũi, </a:t>
            </a:r>
          </a:p>
          <a:p>
            <a:pPr algn="ctr"/>
            <a:r>
              <a:rPr lang="en-US" sz="2800" u="none">
                <a:solidFill>
                  <a:schemeClr val="tx1"/>
                </a:solidFill>
                <a:effectLst/>
              </a:rPr>
              <a:t>quen thuộc với tuổi học trò.</a:t>
            </a: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990600" y="1676400"/>
            <a:ext cx="7620000" cy="3352800"/>
            <a:chOff x="192" y="1488"/>
            <a:chExt cx="5568" cy="2802"/>
          </a:xfrm>
        </p:grpSpPr>
        <p:pic>
          <p:nvPicPr>
            <p:cNvPr id="5129" name="Picture 8" descr="Hoa hoc tr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88"/>
              <a:ext cx="5568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1824" y="1536"/>
              <a:ext cx="2256" cy="4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 u="none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6353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5128" name="Text Box 12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pic>
        <p:nvPicPr>
          <p:cNvPr id="6148" name="Picture 11" descr="hoaphuong no 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281238"/>
            <a:ext cx="3048000" cy="29003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365580" name="Picture 12" descr="Phuong chùm 3"/>
          <p:cNvPicPr>
            <a:picLocks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2133600"/>
            <a:ext cx="2895600" cy="2971800"/>
          </a:xfrm>
          <a:solidFill>
            <a:srgbClr val="3399FF"/>
          </a:solidFill>
        </p:spPr>
      </p:pic>
      <p:sp>
        <p:nvSpPr>
          <p:cNvPr id="365582" name="AutoShape 14"/>
          <p:cNvSpPr>
            <a:spLocks noChangeArrowheads="1"/>
          </p:cNvSpPr>
          <p:nvPr/>
        </p:nvSpPr>
        <p:spPr bwMode="auto">
          <a:xfrm>
            <a:off x="987425" y="5257800"/>
            <a:ext cx="6937375" cy="1066800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u="none">
                <a:solidFill>
                  <a:schemeClr val="tx1"/>
                </a:solidFill>
                <a:effectLst/>
              </a:rPr>
              <a:t>Vẻ đẹp đặc sắc </a:t>
            </a:r>
            <a:r>
              <a:rPr lang="en-US" sz="4400" u="none">
                <a:solidFill>
                  <a:schemeClr val="tx1"/>
                </a:solidFill>
                <a:effectLst/>
              </a:rPr>
              <a:t>của</a:t>
            </a:r>
            <a:r>
              <a:rPr lang="en-US" sz="4000" u="none">
                <a:solidFill>
                  <a:schemeClr val="tx1"/>
                </a:solidFill>
                <a:effectLst/>
              </a:rPr>
              <a:t> </a:t>
            </a:r>
            <a:r>
              <a:rPr lang="en-US" sz="3600" u="none">
                <a:solidFill>
                  <a:schemeClr val="tx1"/>
                </a:solidFill>
                <a:effectLst/>
              </a:rPr>
              <a:t>hoa phượng.</a:t>
            </a:r>
          </a:p>
        </p:txBody>
      </p:sp>
      <p:pic>
        <p:nvPicPr>
          <p:cNvPr id="365583" name="Picture 15" descr="images[2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288" y="2286000"/>
            <a:ext cx="2352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16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655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6154" name="Text Box 18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367627" name="WordArt 11"/>
          <p:cNvSpPr>
            <a:spLocks noChangeArrowheads="1" noChangeShapeType="1" noTextEdit="1"/>
          </p:cNvSpPr>
          <p:nvPr/>
        </p:nvSpPr>
        <p:spPr bwMode="auto">
          <a:xfrm>
            <a:off x="908050" y="3038475"/>
            <a:ext cx="18351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Luyện đọc:</a:t>
            </a:r>
            <a:endParaRPr lang="en-US" sz="32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Times New Roman"/>
            </a:endParaRP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>
            <a:off x="3803650" y="2895600"/>
            <a:ext cx="0" cy="3429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32702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>
            <a:off x="38798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31" name="Line 15"/>
          <p:cNvSpPr>
            <a:spLocks noChangeShapeType="1"/>
          </p:cNvSpPr>
          <p:nvPr/>
        </p:nvSpPr>
        <p:spPr bwMode="auto">
          <a:xfrm>
            <a:off x="4641850" y="3048000"/>
            <a:ext cx="6350" cy="33528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32" name="WordArt 16"/>
          <p:cNvSpPr>
            <a:spLocks noChangeArrowheads="1" noChangeShapeType="1" noTextEdit="1"/>
          </p:cNvSpPr>
          <p:nvPr/>
        </p:nvSpPr>
        <p:spPr bwMode="auto">
          <a:xfrm>
            <a:off x="5175250" y="3048000"/>
            <a:ext cx="20955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Tìm hiểu bài:</a:t>
            </a:r>
          </a:p>
        </p:txBody>
      </p:sp>
      <p:sp>
        <p:nvSpPr>
          <p:cNvPr id="7178" name="AutoShape 17"/>
          <p:cNvSpPr>
            <a:spLocks noChangeArrowheads="1"/>
          </p:cNvSpPr>
          <p:nvPr/>
        </p:nvSpPr>
        <p:spPr bwMode="auto">
          <a:xfrm>
            <a:off x="831850" y="3886200"/>
            <a:ext cx="2374900" cy="1600200"/>
          </a:xfrm>
          <a:prstGeom prst="cloudCallout">
            <a:avLst>
              <a:gd name="adj1" fmla="val -43181"/>
              <a:gd name="adj2" fmla="val 70042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 u="none">
              <a:effectLst/>
            </a:endParaRPr>
          </a:p>
        </p:txBody>
      </p:sp>
      <p:sp>
        <p:nvSpPr>
          <p:cNvPr id="7179" name="Text Box 26"/>
          <p:cNvSpPr txBox="1">
            <a:spLocks noChangeArrowheads="1"/>
          </p:cNvSpPr>
          <p:nvPr/>
        </p:nvSpPr>
        <p:spPr bwMode="auto">
          <a:xfrm>
            <a:off x="4718050" y="3521075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1: Số lượng hoa phượng rất lớn.</a:t>
            </a:r>
          </a:p>
        </p:txBody>
      </p:sp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4724400" y="4359275"/>
            <a:ext cx="4121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2: Vẻ đẹp đặc sắc của hoa phượng.</a:t>
            </a:r>
          </a:p>
        </p:txBody>
      </p:sp>
      <p:sp>
        <p:nvSpPr>
          <p:cNvPr id="7181" name="Text Box 28"/>
          <p:cNvSpPr txBox="1">
            <a:spLocks noChangeArrowheads="1"/>
          </p:cNvSpPr>
          <p:nvPr/>
        </p:nvSpPr>
        <p:spPr bwMode="auto">
          <a:xfrm>
            <a:off x="457200" y="3276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Mát rượi, nỗi niềm, xanh um</a:t>
            </a:r>
          </a:p>
        </p:txBody>
      </p:sp>
      <p:sp>
        <p:nvSpPr>
          <p:cNvPr id="7182" name="Text Box 29"/>
          <p:cNvSpPr txBox="1">
            <a:spLocks noChangeArrowheads="1"/>
          </p:cNvSpPr>
          <p:nvPr/>
        </p:nvSpPr>
        <p:spPr bwMode="auto">
          <a:xfrm>
            <a:off x="533400" y="4495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Hoà nhịp, chói lọi</a:t>
            </a:r>
          </a:p>
        </p:txBody>
      </p:sp>
      <p:sp>
        <p:nvSpPr>
          <p:cNvPr id="7183" name="Text Box 30"/>
          <p:cNvSpPr txBox="1">
            <a:spLocks noChangeArrowheads="1"/>
          </p:cNvSpPr>
          <p:nvPr/>
        </p:nvSpPr>
        <p:spPr bwMode="auto">
          <a:xfrm>
            <a:off x="533400" y="5257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Phần tử,</a:t>
            </a:r>
          </a:p>
        </p:txBody>
      </p:sp>
      <p:sp>
        <p:nvSpPr>
          <p:cNvPr id="7184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Tin thắm</a:t>
            </a:r>
          </a:p>
        </p:txBody>
      </p:sp>
      <p:sp>
        <p:nvSpPr>
          <p:cNvPr id="7185" name="Text Box 32"/>
          <p:cNvSpPr txBox="1">
            <a:spLocks noChangeArrowheads="1"/>
          </p:cNvSpPr>
          <p:nvPr/>
        </p:nvSpPr>
        <p:spPr bwMode="auto">
          <a:xfrm>
            <a:off x="2209800" y="52578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vô tâm</a:t>
            </a:r>
          </a:p>
        </p:txBody>
      </p:sp>
      <p:sp>
        <p:nvSpPr>
          <p:cNvPr id="367649" name="WordArt 33"/>
          <p:cNvSpPr>
            <a:spLocks noChangeArrowheads="1" noChangeShapeType="1" noTextEdit="1"/>
          </p:cNvSpPr>
          <p:nvPr/>
        </p:nvSpPr>
        <p:spPr bwMode="auto">
          <a:xfrm>
            <a:off x="381000" y="2241550"/>
            <a:ext cx="1066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Nội dung:</a:t>
            </a:r>
          </a:p>
        </p:txBody>
      </p:sp>
      <p:sp>
        <p:nvSpPr>
          <p:cNvPr id="367651" name="Text Box 35"/>
          <p:cNvSpPr txBox="1">
            <a:spLocks noChangeArrowheads="1"/>
          </p:cNvSpPr>
          <p:nvPr/>
        </p:nvSpPr>
        <p:spPr bwMode="auto">
          <a:xfrm>
            <a:off x="1524000" y="2000250"/>
            <a:ext cx="7162800" cy="92392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Tả vẻ đẹp độc đ</a:t>
            </a:r>
            <a:r>
              <a:rPr lang="en-US" sz="27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á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o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của hoa phượng, loài hoa gắn với những kỉ niệm và niềm vui của họ</a:t>
            </a:r>
            <a:r>
              <a:rPr lang="en-US" sz="26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trũ.</a:t>
            </a:r>
          </a:p>
        </p:txBody>
      </p:sp>
      <p:grpSp>
        <p:nvGrpSpPr>
          <p:cNvPr id="7188" name="Group 36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6765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7190" name="Text Box 38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027488" y="681038"/>
            <a:ext cx="1363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</a:rPr>
              <a:t>Tập </a:t>
            </a:r>
            <a:r>
              <a:rPr lang="vi-VN" sz="2400" b="1">
                <a:solidFill>
                  <a:schemeClr val="tx1"/>
                </a:solidFill>
                <a:effectLst/>
              </a:rPr>
              <a:t>đ</a:t>
            </a:r>
            <a:r>
              <a:rPr lang="en-US" sz="24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09600" y="1990725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Phượng không phải là một đoá, không phải vài cành; phượng đây là cả một loạt, cả một vùng, cả một góc trời đỏ rực. Mỗi hoa chỉ là một phần tử của xã hội thắm tươi ; người ta quên đoá hoa, chỉ nghĩ đến cây, đến hàng, đến những tán hoa lớn xoè ra như muôn ngàn con bướm thắm đậu khít nhau.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3124200" y="1219200"/>
            <a:ext cx="4724400" cy="781050"/>
            <a:chOff x="1968" y="768"/>
            <a:chExt cx="2976" cy="492"/>
          </a:xfrm>
        </p:grpSpPr>
        <p:sp>
          <p:nvSpPr>
            <p:cNvPr id="3768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2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0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027488" y="681038"/>
            <a:ext cx="1363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</a:rPr>
              <a:t>Tập </a:t>
            </a:r>
            <a:r>
              <a:rPr lang="vi-VN" sz="2400" b="1">
                <a:solidFill>
                  <a:schemeClr val="tx1"/>
                </a:solidFill>
                <a:effectLst/>
              </a:rPr>
              <a:t>đ</a:t>
            </a:r>
            <a:r>
              <a:rPr lang="en-US" sz="24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1990725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Phượng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không phải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 là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một đoá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,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không phải vài cành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; phượng đây là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cả một loạt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,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cả một vùng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,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cả một góc trời đỏ rực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. Mỗi hoa chỉ là một phần tử của xã hội thắm tươi ; người ta quên đoá hoa, chỉ nghĩ đến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cây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, đến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hàng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, đến những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tán hoa lớn xoè ra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 như </a:t>
            </a:r>
            <a:r>
              <a:rPr lang="en-US" sz="3200">
                <a:solidFill>
                  <a:srgbClr val="FF0066"/>
                </a:solidFill>
                <a:effectLst/>
                <a:sym typeface="Wingdings" pitchFamily="2" charset="2"/>
              </a:rPr>
              <a:t>muôn ngàn con bướm thắm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 </a:t>
            </a:r>
            <a:r>
              <a:rPr lang="en-US" sz="3200" b="1" u="none">
                <a:solidFill>
                  <a:srgbClr val="FF0066"/>
                </a:solidFill>
                <a:effectLst/>
                <a:sym typeface="Wingdings" pitchFamily="2" charset="2"/>
              </a:rPr>
              <a:t>/ </a:t>
            </a:r>
            <a:r>
              <a:rPr lang="en-US" sz="3200" u="none">
                <a:solidFill>
                  <a:srgbClr val="FF0066"/>
                </a:solidFill>
                <a:effectLst/>
                <a:sym typeface="Wingdings" pitchFamily="2" charset="2"/>
              </a:rPr>
              <a:t>đậu khít nhau.</a:t>
            </a: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3124200" y="1219200"/>
            <a:ext cx="4724400" cy="781050"/>
            <a:chOff x="1968" y="768"/>
            <a:chExt cx="2976" cy="492"/>
          </a:xfrm>
        </p:grpSpPr>
        <p:sp>
          <p:nvSpPr>
            <p:cNvPr id="3778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2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0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r27"/>
          <p:cNvPicPr>
            <a:picLocks noChangeAspect="1" noChangeArrowheads="1"/>
          </p:cNvPicPr>
          <p:nvPr/>
        </p:nvPicPr>
        <p:blipFill>
          <a:blip r:embed="rId2"/>
          <a:srcRect l="1666" r="1666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027488" y="681038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</a:rPr>
              <a:t>Tập </a:t>
            </a:r>
            <a:r>
              <a:rPr lang="vi-VN" sz="2800" b="1">
                <a:solidFill>
                  <a:schemeClr val="tx1"/>
                </a:solidFill>
                <a:effectLst/>
              </a:rPr>
              <a:t>đ</a:t>
            </a:r>
            <a:r>
              <a:rPr lang="en-US" sz="2800" b="1">
                <a:solidFill>
                  <a:schemeClr val="tx1"/>
                </a:solidFill>
                <a:effectLst/>
              </a:rPr>
              <a:t>ọc</a:t>
            </a:r>
          </a:p>
        </p:txBody>
      </p:sp>
      <p:sp>
        <p:nvSpPr>
          <p:cNvPr id="373766" name="WordArt 6"/>
          <p:cNvSpPr>
            <a:spLocks noChangeArrowheads="1" noChangeShapeType="1" noTextEdit="1"/>
          </p:cNvSpPr>
          <p:nvPr/>
        </p:nvSpPr>
        <p:spPr bwMode="auto">
          <a:xfrm>
            <a:off x="908050" y="3038475"/>
            <a:ext cx="18351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Luyện đọc:</a:t>
            </a:r>
            <a:endParaRPr lang="en-US" sz="32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Times New Roman"/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3803650" y="2895600"/>
            <a:ext cx="0" cy="3429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32702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>
            <a:off x="3879850" y="2971800"/>
            <a:ext cx="0" cy="358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4641850" y="2895600"/>
            <a:ext cx="6350" cy="33528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3771" name="WordArt 11"/>
          <p:cNvSpPr>
            <a:spLocks noChangeArrowheads="1" noChangeShapeType="1" noTextEdit="1"/>
          </p:cNvSpPr>
          <p:nvPr/>
        </p:nvSpPr>
        <p:spPr bwMode="auto">
          <a:xfrm>
            <a:off x="5175250" y="3048000"/>
            <a:ext cx="21399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Tìm hiểu bài:</a:t>
            </a: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831850" y="3886200"/>
            <a:ext cx="2374900" cy="1600200"/>
          </a:xfrm>
          <a:prstGeom prst="cloudCallout">
            <a:avLst>
              <a:gd name="adj1" fmla="val -43181"/>
              <a:gd name="adj2" fmla="val 70042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 u="none">
              <a:effectLst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4718050" y="3521075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1: Số lượng hoa phượng rất lớn.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4724400" y="4359275"/>
            <a:ext cx="4121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1"/>
                </a:solidFill>
                <a:effectLst/>
              </a:rPr>
              <a:t>Ý 2: Vẻ đẹp đặc sắc của hoa phượng.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57200" y="3276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Mát rượi, nỗi niềm, xanh um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33400" y="4495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Hoà nhịp, chói lọi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533400" y="5257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Phần tử,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533400" y="594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- </a:t>
            </a:r>
            <a:r>
              <a:rPr lang="en-US" sz="3200" u="none">
                <a:solidFill>
                  <a:srgbClr val="FF0000"/>
                </a:solidFill>
                <a:effectLst/>
              </a:rPr>
              <a:t>Tin thắm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209800" y="52578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00"/>
                </a:solidFill>
                <a:effectLst/>
                <a:sym typeface="Wingdings" pitchFamily="2" charset="2"/>
              </a:rPr>
              <a:t>vô tâm</a:t>
            </a:r>
          </a:p>
        </p:txBody>
      </p:sp>
      <p:sp>
        <p:nvSpPr>
          <p:cNvPr id="373781" name="WordArt 21"/>
          <p:cNvSpPr>
            <a:spLocks noChangeArrowheads="1" noChangeShapeType="1" noTextEdit="1"/>
          </p:cNvSpPr>
          <p:nvPr/>
        </p:nvSpPr>
        <p:spPr bwMode="auto">
          <a:xfrm>
            <a:off x="304800" y="2266950"/>
            <a:ext cx="1143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Nội dung:</a:t>
            </a: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1524000" y="2000250"/>
            <a:ext cx="7162800" cy="92392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Tả vẻ đẹp độc đ</a:t>
            </a:r>
            <a:r>
              <a:rPr lang="en-US" sz="27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á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o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của hoa phượng, loài hoa gắn với những kỉ niệm và niềm vui của họ</a:t>
            </a:r>
            <a:r>
              <a:rPr lang="en-US" sz="2600" b="1" u="none">
                <a:solidFill>
                  <a:srgbClr val="FF0000"/>
                </a:solidFill>
                <a:effectLst/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400" b="1" u="none">
                <a:solidFill>
                  <a:srgbClr val="FF0000"/>
                </a:solidFill>
                <a:effectLst/>
                <a:sym typeface="Wingdings" pitchFamily="2" charset="2"/>
              </a:rPr>
              <a:t> </a:t>
            </a:r>
            <a:r>
              <a:rPr lang="en-US" sz="2700" b="1" u="none">
                <a:solidFill>
                  <a:srgbClr val="FF0000"/>
                </a:solidFill>
                <a:effectLst/>
                <a:sym typeface="Wingdings" pitchFamily="2" charset="2"/>
              </a:rPr>
              <a:t>trũ.</a:t>
            </a:r>
          </a:p>
        </p:txBody>
      </p:sp>
      <p:grpSp>
        <p:nvGrpSpPr>
          <p:cNvPr id="10260" name="Group 23"/>
          <p:cNvGrpSpPr>
            <a:grpSpLocks/>
          </p:cNvGrpSpPr>
          <p:nvPr/>
        </p:nvGrpSpPr>
        <p:grpSpPr bwMode="auto">
          <a:xfrm>
            <a:off x="3124200" y="1219200"/>
            <a:ext cx="4724400" cy="838200"/>
            <a:chOff x="1968" y="768"/>
            <a:chExt cx="2976" cy="528"/>
          </a:xfrm>
        </p:grpSpPr>
        <p:sp>
          <p:nvSpPr>
            <p:cNvPr id="37378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98000"/>
                    </a:srgbClr>
                  </a:soli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</a:rPr>
                <a:t>Hoa học trò</a:t>
              </a:r>
            </a:p>
          </p:txBody>
        </p:sp>
        <p:sp>
          <p:nvSpPr>
            <p:cNvPr id="10262" name="Text Box 25"/>
            <p:cNvSpPr txBox="1">
              <a:spLocks noChangeArrowheads="1"/>
            </p:cNvSpPr>
            <p:nvPr/>
          </p:nvSpPr>
          <p:spPr bwMode="auto">
            <a:xfrm>
              <a:off x="3264" y="1008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u="none">
                  <a:solidFill>
                    <a:schemeClr val="tx1"/>
                  </a:solidFill>
                  <a:effectLst/>
                </a:rPr>
                <a:t>Theo</a:t>
              </a:r>
              <a:r>
                <a:rPr lang="en-US" sz="2400" u="none">
                  <a:solidFill>
                    <a:schemeClr val="tx1"/>
                  </a:solidFill>
                  <a:effectLst/>
                </a:rPr>
                <a:t> Xuân Diệu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2308</TotalTime>
  <Words>575</Words>
  <Application>Microsoft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 Ti</dc:creator>
  <cp:lastModifiedBy>CSTeam</cp:lastModifiedBy>
  <cp:revision>209</cp:revision>
  <dcterms:created xsi:type="dcterms:W3CDTF">2006-12-17T09:14:19Z</dcterms:created>
  <dcterms:modified xsi:type="dcterms:W3CDTF">2016-06-30T01:51:05Z</dcterms:modified>
</cp:coreProperties>
</file>